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0" r:id="rId2"/>
    <p:sldId id="276" r:id="rId3"/>
    <p:sldId id="288" r:id="rId4"/>
    <p:sldId id="283" r:id="rId5"/>
    <p:sldId id="282" r:id="rId6"/>
    <p:sldId id="281" r:id="rId7"/>
    <p:sldId id="284" r:id="rId8"/>
    <p:sldId id="287" r:id="rId9"/>
    <p:sldId id="286" r:id="rId10"/>
    <p:sldId id="285" r:id="rId11"/>
    <p:sldId id="289"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8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04" d="100"/>
          <a:sy n="104" d="100"/>
        </p:scale>
        <p:origin x="138" y="3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2/16/2019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‹Nº›</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2/16/2019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447191" y="2824269"/>
            <a:ext cx="4645152" cy="264445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412362" y="2821491"/>
            <a:ext cx="4645152" cy="263737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2/16/2019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2/16/2019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2/16/2019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2/16/2019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2/16/2019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2/16/2019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‹Nº›</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A16F1B1-61A2-4250-9C6A-0C64049EBC14}"/>
              </a:ext>
            </a:extLst>
          </p:cNvPr>
          <p:cNvPicPr>
            <a:picLocks noChangeAspect="1"/>
          </p:cNvPicPr>
          <p:nvPr/>
        </p:nvPicPr>
        <p:blipFill rotWithShape="1">
          <a:blip r:embed="rId3"/>
          <a:srcRect t="22811" r="9090"/>
          <a:stretch/>
        </p:blipFill>
        <p:spPr>
          <a:xfrm>
            <a:off x="2" y="10"/>
            <a:ext cx="12191695" cy="6857990"/>
          </a:xfrm>
          <a:prstGeom prst="rect">
            <a:avLst/>
          </a:prstGeom>
        </p:spPr>
      </p:pic>
      <p:sp>
        <p:nvSpPr>
          <p:cNvPr id="3" name="Rectángulo 2">
            <a:extLst>
              <a:ext uri="{FF2B5EF4-FFF2-40B4-BE49-F238E27FC236}">
                <a16:creationId xmlns:a16="http://schemas.microsoft.com/office/drawing/2014/main" id="{30A115EE-1E7A-4BBD-95E7-0A12895E2D29}"/>
              </a:ext>
            </a:extLst>
          </p:cNvPr>
          <p:cNvSpPr/>
          <p:nvPr/>
        </p:nvSpPr>
        <p:spPr>
          <a:xfrm>
            <a:off x="1881930" y="1838876"/>
            <a:ext cx="9172922" cy="4362275"/>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 name="Título 3">
            <a:extLst>
              <a:ext uri="{FF2B5EF4-FFF2-40B4-BE49-F238E27FC236}">
                <a16:creationId xmlns:a16="http://schemas.microsoft.com/office/drawing/2014/main" id="{3C40A9E9-E785-4DC7-8A6D-26C3EF82EAD2}"/>
              </a:ext>
            </a:extLst>
          </p:cNvPr>
          <p:cNvSpPr>
            <a:spLocks noGrp="1"/>
          </p:cNvSpPr>
          <p:nvPr>
            <p:ph type="ctrTitle"/>
          </p:nvPr>
        </p:nvSpPr>
        <p:spPr>
          <a:xfrm>
            <a:off x="2417779" y="802298"/>
            <a:ext cx="8637073" cy="2541431"/>
          </a:xfrm>
        </p:spPr>
        <p:txBody>
          <a:bodyPr>
            <a:normAutofit/>
          </a:bodyPr>
          <a:lstStyle/>
          <a:p>
            <a:r>
              <a:rPr lang="es-AR" sz="7200" dirty="0">
                <a:solidFill>
                  <a:schemeClr val="bg1"/>
                </a:solidFill>
              </a:rPr>
              <a:t>Industria 4.0</a:t>
            </a:r>
          </a:p>
        </p:txBody>
      </p:sp>
      <p:sp>
        <p:nvSpPr>
          <p:cNvPr id="5" name="Marcador de contenido 4">
            <a:extLst>
              <a:ext uri="{FF2B5EF4-FFF2-40B4-BE49-F238E27FC236}">
                <a16:creationId xmlns:a16="http://schemas.microsoft.com/office/drawing/2014/main" id="{9D3469DA-94FD-4BE3-9E91-F9C2391774E9}"/>
              </a:ext>
            </a:extLst>
          </p:cNvPr>
          <p:cNvSpPr>
            <a:spLocks noGrp="1"/>
          </p:cNvSpPr>
          <p:nvPr>
            <p:ph type="subTitle" idx="1"/>
          </p:nvPr>
        </p:nvSpPr>
        <p:spPr>
          <a:xfrm>
            <a:off x="2417780" y="3531204"/>
            <a:ext cx="8637072" cy="977621"/>
          </a:xfrm>
        </p:spPr>
        <p:txBody>
          <a:bodyPr>
            <a:normAutofit/>
          </a:bodyPr>
          <a:lstStyle/>
          <a:p>
            <a:r>
              <a:rPr lang="es-AR" sz="2000" dirty="0">
                <a:solidFill>
                  <a:schemeClr val="bg1"/>
                </a:solidFill>
              </a:rPr>
              <a:t>Fabricación aditiva, impresión 3D y 4D</a:t>
            </a:r>
          </a:p>
        </p:txBody>
      </p:sp>
      <p:sp>
        <p:nvSpPr>
          <p:cNvPr id="7" name="CuadroTexto 6">
            <a:extLst>
              <a:ext uri="{FF2B5EF4-FFF2-40B4-BE49-F238E27FC236}">
                <a16:creationId xmlns:a16="http://schemas.microsoft.com/office/drawing/2014/main" id="{EDEE868E-C00F-4987-921D-B96512E62B67}"/>
              </a:ext>
            </a:extLst>
          </p:cNvPr>
          <p:cNvSpPr txBox="1"/>
          <p:nvPr/>
        </p:nvSpPr>
        <p:spPr>
          <a:xfrm>
            <a:off x="7047638" y="5300435"/>
            <a:ext cx="3262432" cy="400110"/>
          </a:xfrm>
          <a:prstGeom prst="rect">
            <a:avLst/>
          </a:prstGeom>
          <a:noFill/>
        </p:spPr>
        <p:txBody>
          <a:bodyPr wrap="none" rtlCol="0">
            <a:spAutoFit/>
          </a:bodyPr>
          <a:lstStyle/>
          <a:p>
            <a:r>
              <a:rPr lang="es-AR" sz="2000" dirty="0">
                <a:solidFill>
                  <a:schemeClr val="bg1"/>
                </a:solidFill>
              </a:rPr>
              <a:t>MG. ING. FEDERICO D’ALÍA</a:t>
            </a:r>
          </a:p>
        </p:txBody>
      </p:sp>
      <p:cxnSp>
        <p:nvCxnSpPr>
          <p:cNvPr id="8" name="Conector recto 7">
            <a:extLst>
              <a:ext uri="{FF2B5EF4-FFF2-40B4-BE49-F238E27FC236}">
                <a16:creationId xmlns:a16="http://schemas.microsoft.com/office/drawing/2014/main" id="{6938B10C-DA93-46C2-8C75-3E935628549D}"/>
              </a:ext>
            </a:extLst>
          </p:cNvPr>
          <p:cNvCxnSpPr>
            <a:cxnSpLocks/>
          </p:cNvCxnSpPr>
          <p:nvPr/>
        </p:nvCxnSpPr>
        <p:spPr>
          <a:xfrm>
            <a:off x="2417779" y="3429000"/>
            <a:ext cx="7892291" cy="0"/>
          </a:xfrm>
          <a:prstGeom prst="line">
            <a:avLst/>
          </a:prstGeom>
          <a:ln w="38100">
            <a:solidFill>
              <a:srgbClr val="00C8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91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Tinta de grafeno para imprimir en 3D</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fontScale="92500" lnSpcReduction="20000"/>
          </a:bodyPr>
          <a:lstStyle/>
          <a:p>
            <a:pPr algn="just">
              <a:buClr>
                <a:srgbClr val="18D9FD"/>
              </a:buClr>
            </a:pPr>
            <a:r>
              <a:rPr lang="es-AR" dirty="0">
                <a:solidFill>
                  <a:srgbClr val="FFFFFE"/>
                </a:solidFill>
              </a:rPr>
              <a:t>En Inglaterra, investigadores españoles e ingleses crearon una “tinta” que puede ser extruida por una impresora 3D para crear estructuras tridimensionales.</a:t>
            </a:r>
          </a:p>
          <a:p>
            <a:pPr algn="just">
              <a:buClr>
                <a:srgbClr val="18D9FD"/>
              </a:buClr>
            </a:pPr>
            <a:r>
              <a:rPr lang="es-AR" dirty="0">
                <a:solidFill>
                  <a:srgbClr val="FFFFFE"/>
                </a:solidFill>
              </a:rPr>
              <a:t>Lo curioso es que el grafeno es hidrófobo, lo que significa que no se puede hacer una tinta de grafeno con base de agua directamente. Por eso se usa óxido de grafeno para componer la tinta e imprimir la pieza. </a:t>
            </a:r>
          </a:p>
          <a:p>
            <a:pPr algn="just">
              <a:buClr>
                <a:srgbClr val="18D9FD"/>
              </a:buClr>
            </a:pPr>
            <a:r>
              <a:rPr lang="es-AR" dirty="0">
                <a:solidFill>
                  <a:srgbClr val="FFFFFE"/>
                </a:solidFill>
              </a:rPr>
              <a:t>Y son precisamente esas propiedades las que hacen que el desarrollo de este material sea especialmente esperado por la biomedicina, la ingeniería espacial y la construcción de grandes infraestructuras, entre otras áreas en las que la impresión 3D está tomando envión.</a:t>
            </a:r>
          </a:p>
        </p:txBody>
      </p:sp>
      <p:pic>
        <p:nvPicPr>
          <p:cNvPr id="2" name="Imagen 1">
            <a:extLst>
              <a:ext uri="{FF2B5EF4-FFF2-40B4-BE49-F238E27FC236}">
                <a16:creationId xmlns:a16="http://schemas.microsoft.com/office/drawing/2014/main" id="{23966A9F-EF22-4005-9ADE-F2C93FEF362B}"/>
              </a:ext>
            </a:extLst>
          </p:cNvPr>
          <p:cNvPicPr>
            <a:picLocks noChangeAspect="1"/>
          </p:cNvPicPr>
          <p:nvPr/>
        </p:nvPicPr>
        <p:blipFill>
          <a:blip r:embed="rId3"/>
          <a:stretch>
            <a:fillRect/>
          </a:stretch>
        </p:blipFill>
        <p:spPr>
          <a:xfrm>
            <a:off x="8356818" y="3237830"/>
            <a:ext cx="3774318" cy="2971733"/>
          </a:xfrm>
          <a:prstGeom prst="rect">
            <a:avLst/>
          </a:prstGeom>
        </p:spPr>
      </p:pic>
      <p:pic>
        <p:nvPicPr>
          <p:cNvPr id="3" name="Imagen 2">
            <a:extLst>
              <a:ext uri="{FF2B5EF4-FFF2-40B4-BE49-F238E27FC236}">
                <a16:creationId xmlns:a16="http://schemas.microsoft.com/office/drawing/2014/main" id="{53559F3D-58ED-4C28-A37F-09BA2CBDBE76}"/>
              </a:ext>
            </a:extLst>
          </p:cNvPr>
          <p:cNvPicPr>
            <a:picLocks noChangeAspect="1"/>
          </p:cNvPicPr>
          <p:nvPr/>
        </p:nvPicPr>
        <p:blipFill>
          <a:blip r:embed="rId4"/>
          <a:stretch>
            <a:fillRect/>
          </a:stretch>
        </p:blipFill>
        <p:spPr>
          <a:xfrm>
            <a:off x="8356818" y="648437"/>
            <a:ext cx="3774318" cy="2368922"/>
          </a:xfrm>
          <a:prstGeom prst="rect">
            <a:avLst/>
          </a:prstGeom>
        </p:spPr>
      </p:pic>
    </p:spTree>
    <p:extLst>
      <p:ext uri="{BB962C8B-B14F-4D97-AF65-F5344CB8AC3E}">
        <p14:creationId xmlns:p14="http://schemas.microsoft.com/office/powerpoint/2010/main" val="11730447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pic>
        <p:nvPicPr>
          <p:cNvPr id="7" name="Imagen 6">
            <a:extLst>
              <a:ext uri="{FF2B5EF4-FFF2-40B4-BE49-F238E27FC236}">
                <a16:creationId xmlns:a16="http://schemas.microsoft.com/office/drawing/2014/main" id="{74D54094-4522-4AE1-989A-1EDFF124DCA7}"/>
              </a:ext>
            </a:extLst>
          </p:cNvPr>
          <p:cNvPicPr>
            <a:picLocks noChangeAspect="1"/>
          </p:cNvPicPr>
          <p:nvPr/>
        </p:nvPicPr>
        <p:blipFill>
          <a:blip r:embed="rId3"/>
          <a:stretch>
            <a:fillRect/>
          </a:stretch>
        </p:blipFill>
        <p:spPr>
          <a:xfrm>
            <a:off x="245415" y="321652"/>
            <a:ext cx="5891071" cy="6214691"/>
          </a:xfrm>
          <a:prstGeom prst="rect">
            <a:avLst/>
          </a:prstGeom>
        </p:spPr>
      </p:pic>
      <p:pic>
        <p:nvPicPr>
          <p:cNvPr id="3" name="Imagen 2">
            <a:extLst>
              <a:ext uri="{FF2B5EF4-FFF2-40B4-BE49-F238E27FC236}">
                <a16:creationId xmlns:a16="http://schemas.microsoft.com/office/drawing/2014/main" id="{8D30CF59-8AA3-4079-9AF3-7D81EFE5C86D}"/>
              </a:ext>
            </a:extLst>
          </p:cNvPr>
          <p:cNvPicPr>
            <a:picLocks noChangeAspect="1"/>
          </p:cNvPicPr>
          <p:nvPr/>
        </p:nvPicPr>
        <p:blipFill>
          <a:blip r:embed="rId4"/>
          <a:stretch>
            <a:fillRect/>
          </a:stretch>
        </p:blipFill>
        <p:spPr>
          <a:xfrm>
            <a:off x="6243333" y="966646"/>
            <a:ext cx="5753965" cy="5046227"/>
          </a:xfrm>
          <a:prstGeom prst="rect">
            <a:avLst/>
          </a:prstGeom>
        </p:spPr>
      </p:pic>
    </p:spTree>
    <p:extLst>
      <p:ext uri="{BB962C8B-B14F-4D97-AF65-F5344CB8AC3E}">
        <p14:creationId xmlns:p14="http://schemas.microsoft.com/office/powerpoint/2010/main" val="1345907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La fabricación aditiva</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Con  la  Industria 4.0 estos  métodos de fabricación aditiva  serán  ampliamente  usados  para  producir  pequeños  lotes  de productos  personalizados que  ofrecen  ventajas  de  construcción.</a:t>
            </a:r>
          </a:p>
        </p:txBody>
      </p:sp>
      <p:pic>
        <p:nvPicPr>
          <p:cNvPr id="11" name="Imagen 10">
            <a:extLst>
              <a:ext uri="{FF2B5EF4-FFF2-40B4-BE49-F238E27FC236}">
                <a16:creationId xmlns:a16="http://schemas.microsoft.com/office/drawing/2014/main" id="{DB14F298-4DE4-4BB4-B3FB-0827CF03148D}"/>
              </a:ext>
            </a:extLst>
          </p:cNvPr>
          <p:cNvPicPr>
            <a:picLocks noChangeAspect="1"/>
          </p:cNvPicPr>
          <p:nvPr/>
        </p:nvPicPr>
        <p:blipFill rotWithShape="1">
          <a:blip r:embed="rId3"/>
          <a:srcRect t="14004" b="9936"/>
          <a:stretch/>
        </p:blipFill>
        <p:spPr>
          <a:xfrm>
            <a:off x="1691490" y="3568482"/>
            <a:ext cx="6040783" cy="2554800"/>
          </a:xfrm>
          <a:prstGeom prst="rect">
            <a:avLst/>
          </a:prstGeom>
        </p:spPr>
      </p:pic>
    </p:spTree>
    <p:extLst>
      <p:ext uri="{BB962C8B-B14F-4D97-AF65-F5344CB8AC3E}">
        <p14:creationId xmlns:p14="http://schemas.microsoft.com/office/powerpoint/2010/main" val="3703447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pic>
        <p:nvPicPr>
          <p:cNvPr id="8" name="Imagen 7">
            <a:extLst>
              <a:ext uri="{FF2B5EF4-FFF2-40B4-BE49-F238E27FC236}">
                <a16:creationId xmlns:a16="http://schemas.microsoft.com/office/drawing/2014/main" id="{3AEA777C-DEA0-40A1-90AD-A3C2F2FFBDCA}"/>
              </a:ext>
            </a:extLst>
          </p:cNvPr>
          <p:cNvPicPr>
            <a:picLocks noChangeAspect="1"/>
          </p:cNvPicPr>
          <p:nvPr/>
        </p:nvPicPr>
        <p:blipFill>
          <a:blip r:embed="rId3"/>
          <a:stretch>
            <a:fillRect/>
          </a:stretch>
        </p:blipFill>
        <p:spPr>
          <a:xfrm>
            <a:off x="7047345" y="3762043"/>
            <a:ext cx="4896374" cy="2779023"/>
          </a:xfrm>
          <a:prstGeom prst="rect">
            <a:avLst/>
          </a:prstGeom>
        </p:spPr>
      </p:pic>
      <p:pic>
        <p:nvPicPr>
          <p:cNvPr id="7" name="Imagen 6">
            <a:extLst>
              <a:ext uri="{FF2B5EF4-FFF2-40B4-BE49-F238E27FC236}">
                <a16:creationId xmlns:a16="http://schemas.microsoft.com/office/drawing/2014/main" id="{E19EF735-32A2-4DE2-A652-D6C5CDD08D5E}"/>
              </a:ext>
            </a:extLst>
          </p:cNvPr>
          <p:cNvPicPr>
            <a:picLocks noChangeAspect="1"/>
          </p:cNvPicPr>
          <p:nvPr/>
        </p:nvPicPr>
        <p:blipFill rotWithShape="1">
          <a:blip r:embed="rId4"/>
          <a:srcRect r="669"/>
          <a:stretch/>
        </p:blipFill>
        <p:spPr>
          <a:xfrm>
            <a:off x="248281" y="316934"/>
            <a:ext cx="7378439" cy="4646145"/>
          </a:xfrm>
          <a:prstGeom prst="rect">
            <a:avLst/>
          </a:prstGeom>
        </p:spPr>
      </p:pic>
    </p:spTree>
    <p:extLst>
      <p:ext uri="{BB962C8B-B14F-4D97-AF65-F5344CB8AC3E}">
        <p14:creationId xmlns:p14="http://schemas.microsoft.com/office/powerpoint/2010/main" val="349739234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El nuevo modelo de fabricación aditiva: La impresión en 3D</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fontScale="92500" lnSpcReduction="10000"/>
          </a:bodyPr>
          <a:lstStyle/>
          <a:p>
            <a:pPr algn="just">
              <a:buClr>
                <a:srgbClr val="18D9FD"/>
              </a:buClr>
            </a:pPr>
            <a:r>
              <a:rPr lang="es-AR" dirty="0">
                <a:solidFill>
                  <a:srgbClr val="FFFFFE"/>
                </a:solidFill>
              </a:rPr>
              <a:t>La impresión 3D, también conocida como manufactura por adición, es un proceso por el cual se crean objetos físicos colocando un material por capas en base a un modelo digital. Todos los procesos de impresión 3D requieren que el software, el hardware y los materiales trabajen en conjunto.</a:t>
            </a:r>
          </a:p>
          <a:p>
            <a:pPr algn="just">
              <a:buClr>
                <a:srgbClr val="18D9FD"/>
              </a:buClr>
            </a:pPr>
            <a:r>
              <a:rPr lang="es-AR" dirty="0">
                <a:solidFill>
                  <a:srgbClr val="FFFFFE"/>
                </a:solidFill>
              </a:rPr>
              <a:t>Este proceso que ha traído el Internet de  las Cosas, en  esencia,  el  software –en  la  mayoría  de  los  casos  de  código abierto (open </a:t>
            </a:r>
            <a:r>
              <a:rPr lang="es-AR" dirty="0" err="1">
                <a:solidFill>
                  <a:srgbClr val="FFFFFE"/>
                </a:solidFill>
              </a:rPr>
              <a:t>source</a:t>
            </a:r>
            <a:r>
              <a:rPr lang="es-AR" dirty="0">
                <a:solidFill>
                  <a:srgbClr val="FFFFFE"/>
                </a:solidFill>
              </a:rPr>
              <a:t>), aunque también existirá código propietario– envía  una orden a una impresora que deposita capas de plástico, material fundido u otros materiales, hasta crear un objeto físico  totalmente formado e incluso –ya es posible– con partes  móviles.</a:t>
            </a:r>
          </a:p>
        </p:txBody>
      </p:sp>
      <p:pic>
        <p:nvPicPr>
          <p:cNvPr id="3" name="Imagen 2">
            <a:extLst>
              <a:ext uri="{FF2B5EF4-FFF2-40B4-BE49-F238E27FC236}">
                <a16:creationId xmlns:a16="http://schemas.microsoft.com/office/drawing/2014/main" id="{5AADDCC0-3B23-41FE-AE65-A215F510159F}"/>
              </a:ext>
            </a:extLst>
          </p:cNvPr>
          <p:cNvPicPr>
            <a:picLocks noChangeAspect="1"/>
          </p:cNvPicPr>
          <p:nvPr/>
        </p:nvPicPr>
        <p:blipFill rotWithShape="1">
          <a:blip r:embed="rId3"/>
          <a:srcRect t="3735" b="5681"/>
          <a:stretch/>
        </p:blipFill>
        <p:spPr>
          <a:xfrm>
            <a:off x="8385800" y="648437"/>
            <a:ext cx="3716353" cy="2253672"/>
          </a:xfrm>
          <a:prstGeom prst="rect">
            <a:avLst/>
          </a:prstGeom>
        </p:spPr>
      </p:pic>
      <p:pic>
        <p:nvPicPr>
          <p:cNvPr id="7" name="Imagen 6">
            <a:extLst>
              <a:ext uri="{FF2B5EF4-FFF2-40B4-BE49-F238E27FC236}">
                <a16:creationId xmlns:a16="http://schemas.microsoft.com/office/drawing/2014/main" id="{ED0C70E2-9C08-4328-B897-0016CB2B8073}"/>
              </a:ext>
            </a:extLst>
          </p:cNvPr>
          <p:cNvPicPr>
            <a:picLocks noChangeAspect="1"/>
          </p:cNvPicPr>
          <p:nvPr/>
        </p:nvPicPr>
        <p:blipFill rotWithShape="1">
          <a:blip r:embed="rId4"/>
          <a:srcRect t="13679" b="1820"/>
          <a:stretch/>
        </p:blipFill>
        <p:spPr>
          <a:xfrm>
            <a:off x="8385800" y="3069199"/>
            <a:ext cx="3716354" cy="3140364"/>
          </a:xfrm>
          <a:prstGeom prst="rect">
            <a:avLst/>
          </a:prstGeom>
        </p:spPr>
      </p:pic>
    </p:spTree>
    <p:extLst>
      <p:ext uri="{BB962C8B-B14F-4D97-AF65-F5344CB8AC3E}">
        <p14:creationId xmlns:p14="http://schemas.microsoft.com/office/powerpoint/2010/main" val="5227457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Métodos comunes de impresión 3D</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La tecnología de impresión 3D se vuelve rápidamente más confiable para la producción en masa de piezas, y los científicos e inventores están descubriendo nuevas formas de aplicar tecnología de impresión 3D en el día a día:</a:t>
            </a:r>
          </a:p>
          <a:p>
            <a:pPr lvl="1" algn="just">
              <a:buClr>
                <a:srgbClr val="18D9FD"/>
              </a:buClr>
            </a:pPr>
            <a:r>
              <a:rPr lang="es-AR" sz="2000" dirty="0">
                <a:solidFill>
                  <a:srgbClr val="FFFFFE"/>
                </a:solidFill>
              </a:rPr>
              <a:t>Fabricación con filamento fundido (FFF)</a:t>
            </a:r>
          </a:p>
          <a:p>
            <a:pPr lvl="1" algn="just">
              <a:buClr>
                <a:srgbClr val="18D9FD"/>
              </a:buClr>
            </a:pPr>
            <a:r>
              <a:rPr lang="es-AR" sz="2000" dirty="0">
                <a:solidFill>
                  <a:srgbClr val="FFFFFE"/>
                </a:solidFill>
              </a:rPr>
              <a:t>Estereolitografía (SLA)</a:t>
            </a:r>
          </a:p>
          <a:p>
            <a:pPr lvl="1" algn="just">
              <a:buClr>
                <a:srgbClr val="18D9FD"/>
              </a:buClr>
            </a:pPr>
            <a:r>
              <a:rPr lang="es-AR" sz="2000" dirty="0">
                <a:solidFill>
                  <a:srgbClr val="FFFFFE"/>
                </a:solidFill>
              </a:rPr>
              <a:t>Sinterizado selectivo por láser (SLS)</a:t>
            </a:r>
          </a:p>
        </p:txBody>
      </p:sp>
      <p:pic>
        <p:nvPicPr>
          <p:cNvPr id="2" name="Imagen 1">
            <a:extLst>
              <a:ext uri="{FF2B5EF4-FFF2-40B4-BE49-F238E27FC236}">
                <a16:creationId xmlns:a16="http://schemas.microsoft.com/office/drawing/2014/main" id="{10EA8200-3678-420B-B9EC-6DD2554B4497}"/>
              </a:ext>
            </a:extLst>
          </p:cNvPr>
          <p:cNvPicPr>
            <a:picLocks noChangeAspect="1"/>
          </p:cNvPicPr>
          <p:nvPr/>
        </p:nvPicPr>
        <p:blipFill>
          <a:blip r:embed="rId3"/>
          <a:stretch>
            <a:fillRect/>
          </a:stretch>
        </p:blipFill>
        <p:spPr>
          <a:xfrm>
            <a:off x="8525164" y="636753"/>
            <a:ext cx="3454060" cy="1727030"/>
          </a:xfrm>
          <a:prstGeom prst="rect">
            <a:avLst/>
          </a:prstGeom>
        </p:spPr>
      </p:pic>
      <p:pic>
        <p:nvPicPr>
          <p:cNvPr id="3" name="Imagen 2">
            <a:extLst>
              <a:ext uri="{FF2B5EF4-FFF2-40B4-BE49-F238E27FC236}">
                <a16:creationId xmlns:a16="http://schemas.microsoft.com/office/drawing/2014/main" id="{F52E4845-24D9-438B-B0B9-4F6B32D71580}"/>
              </a:ext>
            </a:extLst>
          </p:cNvPr>
          <p:cNvPicPr>
            <a:picLocks noChangeAspect="1"/>
          </p:cNvPicPr>
          <p:nvPr/>
        </p:nvPicPr>
        <p:blipFill>
          <a:blip r:embed="rId4"/>
          <a:stretch>
            <a:fillRect/>
          </a:stretch>
        </p:blipFill>
        <p:spPr>
          <a:xfrm>
            <a:off x="8514778" y="2557473"/>
            <a:ext cx="3458398" cy="1727030"/>
          </a:xfrm>
          <a:prstGeom prst="rect">
            <a:avLst/>
          </a:prstGeom>
        </p:spPr>
      </p:pic>
      <p:pic>
        <p:nvPicPr>
          <p:cNvPr id="7" name="Imagen 6">
            <a:extLst>
              <a:ext uri="{FF2B5EF4-FFF2-40B4-BE49-F238E27FC236}">
                <a16:creationId xmlns:a16="http://schemas.microsoft.com/office/drawing/2014/main" id="{9CF96168-99B3-4406-A2BE-F0F4BFF79957}"/>
              </a:ext>
            </a:extLst>
          </p:cNvPr>
          <p:cNvPicPr>
            <a:picLocks noChangeAspect="1"/>
          </p:cNvPicPr>
          <p:nvPr/>
        </p:nvPicPr>
        <p:blipFill>
          <a:blip r:embed="rId5"/>
          <a:stretch>
            <a:fillRect/>
          </a:stretch>
        </p:blipFill>
        <p:spPr>
          <a:xfrm>
            <a:off x="8520827" y="4478194"/>
            <a:ext cx="3462736" cy="1731369"/>
          </a:xfrm>
          <a:prstGeom prst="rect">
            <a:avLst/>
          </a:prstGeom>
        </p:spPr>
      </p:pic>
    </p:spTree>
    <p:extLst>
      <p:ext uri="{BB962C8B-B14F-4D97-AF65-F5344CB8AC3E}">
        <p14:creationId xmlns:p14="http://schemas.microsoft.com/office/powerpoint/2010/main" val="25480211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El futuro de la impresión 3D ya casi presente</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fontScale="92500" lnSpcReduction="10000"/>
          </a:bodyPr>
          <a:lstStyle/>
          <a:p>
            <a:pPr algn="just">
              <a:buClr>
                <a:srgbClr val="18D9FD"/>
              </a:buClr>
            </a:pPr>
            <a:r>
              <a:rPr lang="es-AR" dirty="0">
                <a:solidFill>
                  <a:srgbClr val="FFFFFE"/>
                </a:solidFill>
              </a:rPr>
              <a:t>En no mucho tiempo, estas máquinas podrán hacer cualquier cosa, sentenciaba </a:t>
            </a:r>
            <a:r>
              <a:rPr lang="es-AR" dirty="0" err="1">
                <a:solidFill>
                  <a:srgbClr val="FFFFFE"/>
                </a:solidFill>
              </a:rPr>
              <a:t>The</a:t>
            </a:r>
            <a:r>
              <a:rPr lang="es-AR" dirty="0">
                <a:solidFill>
                  <a:srgbClr val="FFFFFE"/>
                </a:solidFill>
              </a:rPr>
              <a:t> Economist en  su  informe  de  la  tercera  revolución  industrial:  piezas  de  alta  tecnología  en aviones militares se están imprimiendo de forma personalizada. La geografía de las cadenas de suministros va a cambiar radicalmente.</a:t>
            </a:r>
          </a:p>
          <a:p>
            <a:pPr algn="just">
              <a:buClr>
                <a:srgbClr val="18D9FD"/>
              </a:buClr>
            </a:pPr>
            <a:r>
              <a:rPr lang="es-AR" dirty="0">
                <a:solidFill>
                  <a:srgbClr val="FFFFFE"/>
                </a:solidFill>
              </a:rPr>
              <a:t>El informe comentaba el hecho de que un ingeniero que trabajara en medio del desierto y le faltara cierta herramienta, ya  no  tendría  que  preocuparse  por  solicitar  el  envío  de  la  citada pieza  desde  la  ciudad  más  cercana,  sino  que  bastaría  descargar  el  diseño  e imprimirlo, obteniendo  la  pieza  física  requerida.</a:t>
            </a:r>
          </a:p>
        </p:txBody>
      </p:sp>
      <p:pic>
        <p:nvPicPr>
          <p:cNvPr id="3" name="Imagen 2">
            <a:extLst>
              <a:ext uri="{FF2B5EF4-FFF2-40B4-BE49-F238E27FC236}">
                <a16:creationId xmlns:a16="http://schemas.microsoft.com/office/drawing/2014/main" id="{754F698F-5E5B-4742-8B96-F7ACAA3CD891}"/>
              </a:ext>
            </a:extLst>
          </p:cNvPr>
          <p:cNvPicPr>
            <a:picLocks noChangeAspect="1"/>
          </p:cNvPicPr>
          <p:nvPr/>
        </p:nvPicPr>
        <p:blipFill>
          <a:blip r:embed="rId3"/>
          <a:stretch>
            <a:fillRect/>
          </a:stretch>
        </p:blipFill>
        <p:spPr>
          <a:xfrm>
            <a:off x="8374516" y="636753"/>
            <a:ext cx="3735092" cy="2491306"/>
          </a:xfrm>
          <a:prstGeom prst="rect">
            <a:avLst/>
          </a:prstGeom>
        </p:spPr>
      </p:pic>
      <p:pic>
        <p:nvPicPr>
          <p:cNvPr id="7" name="Imagen 6">
            <a:extLst>
              <a:ext uri="{FF2B5EF4-FFF2-40B4-BE49-F238E27FC236}">
                <a16:creationId xmlns:a16="http://schemas.microsoft.com/office/drawing/2014/main" id="{CAC1D1D5-0766-43B8-A7F2-3CF797C7D213}"/>
              </a:ext>
            </a:extLst>
          </p:cNvPr>
          <p:cNvPicPr>
            <a:picLocks noChangeAspect="1"/>
          </p:cNvPicPr>
          <p:nvPr/>
        </p:nvPicPr>
        <p:blipFill rotWithShape="1">
          <a:blip r:embed="rId4"/>
          <a:srcRect l="7039" t="15801" r="20591" b="6355"/>
          <a:stretch/>
        </p:blipFill>
        <p:spPr>
          <a:xfrm>
            <a:off x="8360343" y="3532733"/>
            <a:ext cx="3733816" cy="2676830"/>
          </a:xfrm>
          <a:prstGeom prst="rect">
            <a:avLst/>
          </a:prstGeom>
        </p:spPr>
      </p:pic>
    </p:spTree>
    <p:extLst>
      <p:ext uri="{BB962C8B-B14F-4D97-AF65-F5344CB8AC3E}">
        <p14:creationId xmlns:p14="http://schemas.microsoft.com/office/powerpoint/2010/main" val="22714203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El futuro de los objetos impresos: la Impresión en 4D</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Se trata de una nueva manera de imprimir en 3D, no solo con materiales inorgánicos sino con la fusión de estos últimos con materiales biológicos, los cuales son previamente programados para adaptarse a necesidades específicas. </a:t>
            </a:r>
          </a:p>
          <a:p>
            <a:pPr algn="just">
              <a:buClr>
                <a:srgbClr val="18D9FD"/>
              </a:buClr>
            </a:pPr>
            <a:r>
              <a:rPr lang="es-AR" dirty="0">
                <a:solidFill>
                  <a:srgbClr val="FFFFFE"/>
                </a:solidFill>
              </a:rPr>
              <a:t>La clave de la impresión 4D no reside tanto en el proceso, basado en las consabidas impresoras 3D, sino en los materiales que, en algunos casos, presentan la propiedad de construirse a sí mismos o de </a:t>
            </a:r>
            <a:r>
              <a:rPr lang="es-AR" dirty="0" err="1">
                <a:solidFill>
                  <a:srgbClr val="FFFFFE"/>
                </a:solidFill>
              </a:rPr>
              <a:t>autorrepararse</a:t>
            </a:r>
            <a:r>
              <a:rPr lang="es-AR" dirty="0">
                <a:solidFill>
                  <a:srgbClr val="FFFFFE"/>
                </a:solidFill>
              </a:rPr>
              <a:t>. </a:t>
            </a:r>
          </a:p>
        </p:txBody>
      </p:sp>
      <p:pic>
        <p:nvPicPr>
          <p:cNvPr id="2" name="Imagen 1">
            <a:extLst>
              <a:ext uri="{FF2B5EF4-FFF2-40B4-BE49-F238E27FC236}">
                <a16:creationId xmlns:a16="http://schemas.microsoft.com/office/drawing/2014/main" id="{02331620-BC09-4473-9AF3-4761CF9E4497}"/>
              </a:ext>
            </a:extLst>
          </p:cNvPr>
          <p:cNvPicPr>
            <a:picLocks noChangeAspect="1"/>
          </p:cNvPicPr>
          <p:nvPr/>
        </p:nvPicPr>
        <p:blipFill>
          <a:blip r:embed="rId3"/>
          <a:stretch>
            <a:fillRect/>
          </a:stretch>
        </p:blipFill>
        <p:spPr>
          <a:xfrm>
            <a:off x="8367328" y="3533171"/>
            <a:ext cx="3731586" cy="2676392"/>
          </a:xfrm>
          <a:prstGeom prst="rect">
            <a:avLst/>
          </a:prstGeom>
        </p:spPr>
      </p:pic>
      <p:pic>
        <p:nvPicPr>
          <p:cNvPr id="3" name="Imagen 2">
            <a:extLst>
              <a:ext uri="{FF2B5EF4-FFF2-40B4-BE49-F238E27FC236}">
                <a16:creationId xmlns:a16="http://schemas.microsoft.com/office/drawing/2014/main" id="{EC96D4A4-B848-4554-BD85-08C07E8A9C7B}"/>
              </a:ext>
            </a:extLst>
          </p:cNvPr>
          <p:cNvPicPr>
            <a:picLocks noChangeAspect="1"/>
          </p:cNvPicPr>
          <p:nvPr/>
        </p:nvPicPr>
        <p:blipFill rotWithShape="1">
          <a:blip r:embed="rId4"/>
          <a:srcRect t="4290" r="3955" b="4000"/>
          <a:stretch/>
        </p:blipFill>
        <p:spPr>
          <a:xfrm>
            <a:off x="8367326" y="636753"/>
            <a:ext cx="3731587" cy="2671240"/>
          </a:xfrm>
          <a:prstGeom prst="rect">
            <a:avLst/>
          </a:prstGeom>
        </p:spPr>
      </p:pic>
    </p:spTree>
    <p:extLst>
      <p:ext uri="{BB962C8B-B14F-4D97-AF65-F5344CB8AC3E}">
        <p14:creationId xmlns:p14="http://schemas.microsoft.com/office/powerpoint/2010/main" val="2858337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materiales: hidrogel</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lnSpcReduction="10000"/>
          </a:bodyPr>
          <a:lstStyle/>
          <a:p>
            <a:pPr algn="just">
              <a:buClr>
                <a:srgbClr val="18D9FD"/>
              </a:buClr>
            </a:pPr>
            <a:r>
              <a:rPr lang="es-AR" dirty="0">
                <a:solidFill>
                  <a:srgbClr val="FFFFFE"/>
                </a:solidFill>
              </a:rPr>
              <a:t>Los ingenieros de Rutgers-New Brunswick y el Instituto de Tecnología de Nueva Jersey trabajaron con un hidrogel. Los ingenieros aprendieron cómo controlar con precisión el crecimiento y la contracción del hidrogel. En temperaturas inferiores a 32 grados Celsius, el hidrogel absorbe más agua y se hincha de tamaño.</a:t>
            </a:r>
          </a:p>
          <a:p>
            <a:pPr algn="just">
              <a:buClr>
                <a:srgbClr val="18D9FD"/>
              </a:buClr>
            </a:pPr>
            <a:r>
              <a:rPr lang="es-AR" dirty="0">
                <a:solidFill>
                  <a:srgbClr val="FFFFFE"/>
                </a:solidFill>
              </a:rPr>
              <a:t>Cuando las temperaturas superan los 32 grados Celsius, el hidrogel comienza a expulsar agua y se contrae. Los ingenieros también descubrieron que pueden hacer crecer un área de un objeto impreso en 3D, creando y programando movimiento, cambiando las temperaturas.</a:t>
            </a:r>
          </a:p>
        </p:txBody>
      </p:sp>
      <p:pic>
        <p:nvPicPr>
          <p:cNvPr id="2" name="Imagen 1">
            <a:extLst>
              <a:ext uri="{FF2B5EF4-FFF2-40B4-BE49-F238E27FC236}">
                <a16:creationId xmlns:a16="http://schemas.microsoft.com/office/drawing/2014/main" id="{0DE5D471-179F-4A32-90D7-CC92D32E60DC}"/>
              </a:ext>
            </a:extLst>
          </p:cNvPr>
          <p:cNvPicPr>
            <a:picLocks noChangeAspect="1"/>
          </p:cNvPicPr>
          <p:nvPr/>
        </p:nvPicPr>
        <p:blipFill rotWithShape="1">
          <a:blip r:embed="rId3"/>
          <a:srcRect t="12541" b="13573"/>
          <a:stretch/>
        </p:blipFill>
        <p:spPr>
          <a:xfrm>
            <a:off x="8377198" y="631050"/>
            <a:ext cx="3733556" cy="2068945"/>
          </a:xfrm>
          <a:prstGeom prst="rect">
            <a:avLst/>
          </a:prstGeom>
        </p:spPr>
      </p:pic>
      <p:pic>
        <p:nvPicPr>
          <p:cNvPr id="3" name="Imagen 2">
            <a:extLst>
              <a:ext uri="{FF2B5EF4-FFF2-40B4-BE49-F238E27FC236}">
                <a16:creationId xmlns:a16="http://schemas.microsoft.com/office/drawing/2014/main" id="{FA5AD264-CC12-4B18-822E-CBA5D9F5DA5D}"/>
              </a:ext>
            </a:extLst>
          </p:cNvPr>
          <p:cNvPicPr>
            <a:picLocks noChangeAspect="1"/>
          </p:cNvPicPr>
          <p:nvPr/>
        </p:nvPicPr>
        <p:blipFill>
          <a:blip r:embed="rId4"/>
          <a:stretch>
            <a:fillRect/>
          </a:stretch>
        </p:blipFill>
        <p:spPr>
          <a:xfrm>
            <a:off x="8377197" y="4088155"/>
            <a:ext cx="3733557" cy="2138795"/>
          </a:xfrm>
          <a:prstGeom prst="rect">
            <a:avLst/>
          </a:prstGeom>
        </p:spPr>
      </p:pic>
    </p:spTree>
    <p:extLst>
      <p:ext uri="{BB962C8B-B14F-4D97-AF65-F5344CB8AC3E}">
        <p14:creationId xmlns:p14="http://schemas.microsoft.com/office/powerpoint/2010/main" val="8786280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materiales: Grafeno</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El grafeno se conoce como uno de los materiales más livianos y resistentes del planeta. A esas cualidades se suman una extraordinaria dureza –muchísimo más que el diamante y el acero- pero con gran flexibilidad. Y, por si eso fuera poco, una notable capacidad de transmitir el calor y la electricidad.</a:t>
            </a:r>
          </a:p>
        </p:txBody>
      </p:sp>
      <p:pic>
        <p:nvPicPr>
          <p:cNvPr id="3" name="Imagen 2">
            <a:extLst>
              <a:ext uri="{FF2B5EF4-FFF2-40B4-BE49-F238E27FC236}">
                <a16:creationId xmlns:a16="http://schemas.microsoft.com/office/drawing/2014/main" id="{3A796A54-53C4-4F5C-B813-B20AED15C534}"/>
              </a:ext>
            </a:extLst>
          </p:cNvPr>
          <p:cNvPicPr>
            <a:picLocks noChangeAspect="1"/>
          </p:cNvPicPr>
          <p:nvPr/>
        </p:nvPicPr>
        <p:blipFill>
          <a:blip r:embed="rId3"/>
          <a:stretch>
            <a:fillRect/>
          </a:stretch>
        </p:blipFill>
        <p:spPr>
          <a:xfrm>
            <a:off x="8377668" y="3976119"/>
            <a:ext cx="3753685" cy="2233443"/>
          </a:xfrm>
          <a:prstGeom prst="rect">
            <a:avLst/>
          </a:prstGeom>
        </p:spPr>
      </p:pic>
      <p:pic>
        <p:nvPicPr>
          <p:cNvPr id="8" name="Imagen 7">
            <a:extLst>
              <a:ext uri="{FF2B5EF4-FFF2-40B4-BE49-F238E27FC236}">
                <a16:creationId xmlns:a16="http://schemas.microsoft.com/office/drawing/2014/main" id="{8AA1D8FD-6C91-4784-88B9-6DFFC6160259}"/>
              </a:ext>
            </a:extLst>
          </p:cNvPr>
          <p:cNvPicPr>
            <a:picLocks noChangeAspect="1"/>
          </p:cNvPicPr>
          <p:nvPr/>
        </p:nvPicPr>
        <p:blipFill>
          <a:blip r:embed="rId4"/>
          <a:stretch>
            <a:fillRect/>
          </a:stretch>
        </p:blipFill>
        <p:spPr>
          <a:xfrm>
            <a:off x="8375241" y="636753"/>
            <a:ext cx="3772968" cy="2115683"/>
          </a:xfrm>
          <a:prstGeom prst="rect">
            <a:avLst/>
          </a:prstGeom>
        </p:spPr>
      </p:pic>
    </p:spTree>
    <p:extLst>
      <p:ext uri="{BB962C8B-B14F-4D97-AF65-F5344CB8AC3E}">
        <p14:creationId xmlns:p14="http://schemas.microsoft.com/office/powerpoint/2010/main" val="235147087"/>
      </p:ext>
    </p:extLst>
  </p:cSld>
  <p:clrMapOvr>
    <a:masterClrMapping/>
  </p:clrMapOvr>
</p:sld>
</file>

<file path=ppt/theme/theme1.xml><?xml version="1.0" encoding="utf-8"?>
<a:theme xmlns:a="http://schemas.openxmlformats.org/drawingml/2006/main" name="Galería">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
  <TotalTime>643</TotalTime>
  <Words>725</Words>
  <Application>Microsoft Office PowerPoint</Application>
  <PresentationFormat>Panorámica</PresentationFormat>
  <Paragraphs>28</Paragraphs>
  <Slides>11</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11</vt:i4>
      </vt:variant>
    </vt:vector>
  </HeadingPairs>
  <TitlesOfParts>
    <vt:vector size="14" baseType="lpstr">
      <vt:lpstr>Arial</vt:lpstr>
      <vt:lpstr>Gill Sans MT</vt:lpstr>
      <vt:lpstr>Galería</vt:lpstr>
      <vt:lpstr>Industria 4.0</vt:lpstr>
      <vt:lpstr>La fabricación aditiva</vt:lpstr>
      <vt:lpstr>Presentación de PowerPoint</vt:lpstr>
      <vt:lpstr>El nuevo modelo de fabricación aditiva: La impresión en 3D</vt:lpstr>
      <vt:lpstr>Métodos comunes de impresión 3D</vt:lpstr>
      <vt:lpstr>El futuro de la impresión 3D ya casi presente</vt:lpstr>
      <vt:lpstr>El futuro de los objetos impresos: la Impresión en 4D</vt:lpstr>
      <vt:lpstr>materiales: hidrogel</vt:lpstr>
      <vt:lpstr>materiales: Grafeno</vt:lpstr>
      <vt:lpstr>Tinta de grafeno para imprimir en 3D</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 4.0</dc:title>
  <dc:creator>Leo Colloca</dc:creator>
  <cp:lastModifiedBy>Leo Colloca</cp:lastModifiedBy>
  <cp:revision>31</cp:revision>
  <dcterms:created xsi:type="dcterms:W3CDTF">2019-02-13T04:38:22Z</dcterms:created>
  <dcterms:modified xsi:type="dcterms:W3CDTF">2019-02-17T05:58:45Z</dcterms:modified>
</cp:coreProperties>
</file>